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31"/>
  </p:notesMasterIdLst>
  <p:sldIdLst>
    <p:sldId id="256" r:id="rId2"/>
    <p:sldId id="285" r:id="rId3"/>
    <p:sldId id="257" r:id="rId4"/>
    <p:sldId id="258" r:id="rId5"/>
    <p:sldId id="282" r:id="rId6"/>
    <p:sldId id="260" r:id="rId7"/>
    <p:sldId id="283" r:id="rId8"/>
    <p:sldId id="284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7" r:id="rId28"/>
    <p:sldId id="280" r:id="rId29"/>
    <p:sldId id="279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120"/>
      </p:cViewPr>
      <p:guideLst>
        <p:guide orient="horz" pos="20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4022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933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971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Holy acronym alert, Batman</a:t>
            </a:r>
            <a:endParaRPr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742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796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311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15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749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3193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870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06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81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140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147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272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976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8483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47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7473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112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242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07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16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86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480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7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2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TO EXPERTS. Make sure you’re not misrepresenting anything as you write about it</a:t>
            </a:r>
            <a:endParaRPr/>
          </a:p>
        </p:txBody>
      </p:sp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402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36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57200" y="1737116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57200" y="3809999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99042" y="-23815"/>
            <a:ext cx="2956863" cy="295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96" y="-59531"/>
            <a:ext cx="3557116" cy="88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6" y="-59531"/>
            <a:ext cx="3557116" cy="88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1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>
            <a:spLocks noGrp="1"/>
          </p:cNvSpPr>
          <p:nvPr>
            <p:ph type="pic" idx="2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18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adlet.com/amoebasisters/gif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hyperlink" Target="https://brush.ninj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opennotebook.com/pitch-databas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ctrTitle"/>
          </p:nvPr>
        </p:nvSpPr>
        <p:spPr>
          <a:xfrm>
            <a:off x="379360" y="2015764"/>
            <a:ext cx="7116815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riam"/>
              <a:buNone/>
            </a:pPr>
            <a:r>
              <a:rPr lang="en-US" dirty="0">
                <a:latin typeface="Miriam"/>
                <a:ea typeface="Miriam"/>
                <a:cs typeface="Miriam"/>
                <a:sym typeface="Miriam"/>
              </a:rPr>
              <a:t>Recap:</a:t>
            </a:r>
            <a:br>
              <a:rPr lang="en-US" dirty="0">
                <a:latin typeface="Miriam"/>
                <a:ea typeface="Miriam"/>
                <a:cs typeface="Miriam"/>
                <a:sym typeface="Miriam"/>
              </a:rPr>
            </a:br>
            <a:r>
              <a:rPr lang="en-US" dirty="0" err="1">
                <a:latin typeface="Miriam"/>
                <a:ea typeface="Miriam"/>
                <a:cs typeface="Miriam"/>
                <a:sym typeface="Miriam"/>
              </a:rPr>
              <a:t>ComSciCon</a:t>
            </a:r>
            <a:r>
              <a:rPr lang="en-US" dirty="0">
                <a:latin typeface="Miriam"/>
                <a:ea typeface="Miriam"/>
                <a:cs typeface="Miriam"/>
                <a:sym typeface="Miriam"/>
              </a:rPr>
              <a:t> Houston 2019</a:t>
            </a:r>
            <a:endParaRPr sz="2400" dirty="0">
              <a:latin typeface="Miriam"/>
              <a:ea typeface="Miriam"/>
              <a:cs typeface="Miriam"/>
              <a:sym typeface="Miriam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379360" y="3794538"/>
            <a:ext cx="3849740" cy="38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</a:pPr>
            <a:r>
              <a:rPr lang="en-US" sz="1700">
                <a:latin typeface="Miriam"/>
                <a:ea typeface="Miriam"/>
                <a:cs typeface="Miriam"/>
                <a:sym typeface="Miriam"/>
              </a:rPr>
              <a:t>James Gerity and Tarini Konchady</a:t>
            </a:r>
            <a:endParaRPr sz="1700">
              <a:latin typeface="Miriam"/>
              <a:ea typeface="Miriam"/>
              <a:cs typeface="Miriam"/>
              <a:sym typeface="Miriam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379360" y="4183352"/>
            <a:ext cx="2458682" cy="3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Miriam"/>
                <a:ea typeface="Miriam"/>
                <a:cs typeface="Miriam"/>
                <a:sym typeface="Miriam"/>
              </a:rPr>
              <a:t>April 25, 2019</a:t>
            </a:r>
            <a:endParaRPr sz="1600" b="0" i="0" u="none" strike="noStrike" cap="none">
              <a:solidFill>
                <a:srgbClr val="FFFFFF"/>
              </a:solidFill>
              <a:latin typeface="Miriam"/>
              <a:ea typeface="Miriam"/>
              <a:cs typeface="Miriam"/>
              <a:sym typeface="Miriam"/>
            </a:endParaRPr>
          </a:p>
        </p:txBody>
      </p:sp>
      <p:sp>
        <p:nvSpPr>
          <p:cNvPr id="64" name="Google Shape;64;p8"/>
          <p:cNvSpPr txBox="1"/>
          <p:nvPr/>
        </p:nvSpPr>
        <p:spPr>
          <a:xfrm>
            <a:off x="2057996" y="6328391"/>
            <a:ext cx="4907425" cy="45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80"/>
              <a:buFont typeface="Arial"/>
              <a:buNone/>
            </a:pPr>
            <a:r>
              <a:rPr lang="en-US" sz="1480" b="0" i="0" u="none" strike="noStrike" cap="none">
                <a:solidFill>
                  <a:srgbClr val="FFFFFF"/>
                </a:solidFill>
                <a:latin typeface="Miriam"/>
                <a:ea typeface="Miriam"/>
                <a:cs typeface="Miriam"/>
                <a:sym typeface="Miriam"/>
              </a:rPr>
              <a:t>Slides available at http://www.github.com/jgerity/talks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880"/>
              <a:t>Panel: Science Communication and Science Writing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We both spoke with Liz </a:t>
            </a:r>
            <a:r>
              <a:rPr lang="en-US" dirty="0" err="1"/>
              <a:t>Krusei</a:t>
            </a:r>
            <a:r>
              <a:rPr lang="en-US" dirty="0"/>
              <a:t> after this </a:t>
            </a:r>
            <a:r>
              <a:rPr lang="en-US" dirty="0" smtClean="0"/>
              <a:t>panel</a:t>
            </a:r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SzPts val="2800"/>
            </a:pPr>
            <a:r>
              <a:rPr lang="en-US" dirty="0"/>
              <a:t>Used to be an astronomy grad </a:t>
            </a:r>
            <a:r>
              <a:rPr lang="en-US" dirty="0" smtClean="0"/>
              <a:t>student</a:t>
            </a:r>
          </a:p>
          <a:p>
            <a:pPr marL="742950" lvl="1" indent="-285750">
              <a:lnSpc>
                <a:spcPct val="90000"/>
              </a:lnSpc>
              <a:spcBef>
                <a:spcPts val="560"/>
              </a:spcBef>
              <a:buSzPts val="2800"/>
            </a:pPr>
            <a:r>
              <a:rPr lang="en-US" dirty="0" smtClean="0"/>
              <a:t>Spoke </a:t>
            </a:r>
            <a:r>
              <a:rPr lang="en-US" dirty="0"/>
              <a:t>frankly with us about what </a:t>
            </a:r>
            <a:r>
              <a:rPr lang="en-US" dirty="0" smtClean="0"/>
              <a:t>entering </a:t>
            </a:r>
            <a:r>
              <a:rPr lang="en-US" dirty="0" err="1" smtClean="0"/>
              <a:t>scicomm</a:t>
            </a:r>
            <a:r>
              <a:rPr lang="en-US" dirty="0" smtClean="0"/>
              <a:t> </a:t>
            </a:r>
            <a:r>
              <a:rPr lang="en-US" dirty="0"/>
              <a:t>is like, </a:t>
            </a:r>
            <a:r>
              <a:rPr lang="en-US" dirty="0" smtClean="0"/>
              <a:t>had advice about a few outlets.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smtClean="0"/>
              <a:t>Learned </a:t>
            </a:r>
            <a:r>
              <a:rPr lang="en-US" dirty="0"/>
              <a:t>that she’s a ring-leader for </a:t>
            </a:r>
            <a:r>
              <a:rPr lang="en-US" dirty="0" smtClean="0">
                <a:solidFill>
                  <a:srgbClr val="00B0F0"/>
                </a:solidFill>
              </a:rPr>
              <a:t>@</a:t>
            </a:r>
            <a:r>
              <a:rPr lang="en-US" dirty="0" err="1" smtClean="0">
                <a:solidFill>
                  <a:srgbClr val="00B0F0"/>
                </a:solidFill>
              </a:rPr>
              <a:t>ATXSciWri</a:t>
            </a:r>
            <a:r>
              <a:rPr lang="en-US" dirty="0" smtClean="0"/>
              <a:t>, which holds regular events</a:t>
            </a:r>
            <a:endParaRPr dirty="0"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Workshop: Practice interviews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Not focused exclusively on research!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It’s polite to ask ahead of the interview if a question may be hard or upsetting to answer</a:t>
            </a:r>
            <a:r>
              <a:rPr lang="en-US" dirty="0" smtClean="0"/>
              <a:t>.</a:t>
            </a:r>
          </a:p>
          <a:p>
            <a:pPr marL="285750" indent="-285750">
              <a:spcBef>
                <a:spcPts val="560"/>
              </a:spcBef>
              <a:buSzPts val="2800"/>
            </a:pPr>
            <a:r>
              <a:rPr lang="en-US" dirty="0"/>
              <a:t>“The listener is the star of the show” – C.C</a:t>
            </a:r>
            <a:r>
              <a:rPr lang="en-US" dirty="0" smtClean="0"/>
              <a:t>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70C0"/>
              </a:buClr>
              <a:buSzPts val="3200"/>
              <a:buChar char="•"/>
            </a:pPr>
            <a:r>
              <a:rPr lang="en-US" i="1" dirty="0">
                <a:solidFill>
                  <a:srgbClr val="0070C0"/>
                </a:solidFill>
              </a:rPr>
              <a:t>“Is there anything I didn’t ask but should have?”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“Must-ask” question</a:t>
            </a:r>
            <a:endParaRPr dirty="0"/>
          </a:p>
          <a:p>
            <a:pPr marL="2032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dirty="0"/>
              <a:t>Workshop: Practice interviews</a:t>
            </a:r>
            <a:endParaRPr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 smtClean="0"/>
              <a:t>Craig </a:t>
            </a:r>
            <a:r>
              <a:rPr lang="en-US" sz="2960" dirty="0"/>
              <a:t>Cohen </a:t>
            </a:r>
            <a:r>
              <a:rPr lang="en-US" sz="2960" dirty="0">
                <a:solidFill>
                  <a:srgbClr val="538CD5"/>
                </a:solidFill>
              </a:rPr>
              <a:t>(@</a:t>
            </a:r>
            <a:r>
              <a:rPr lang="en-US" sz="2960" dirty="0" err="1">
                <a:solidFill>
                  <a:srgbClr val="538CD5"/>
                </a:solidFill>
              </a:rPr>
              <a:t>CohenCraig</a:t>
            </a:r>
            <a:r>
              <a:rPr lang="en-US" sz="2960" dirty="0"/>
              <a:t>), host of </a:t>
            </a:r>
            <a:r>
              <a:rPr lang="en-US" sz="2960" i="1" dirty="0"/>
              <a:t>Houston Matters</a:t>
            </a:r>
            <a:r>
              <a:rPr lang="en-US" sz="2960" dirty="0"/>
              <a:t> </a:t>
            </a:r>
            <a:r>
              <a:rPr lang="en-US" sz="2960" dirty="0" smtClean="0"/>
              <a:t>interviewed </a:t>
            </a:r>
            <a:r>
              <a:rPr lang="en-US" sz="2960" dirty="0"/>
              <a:t>Dr. Huda </a:t>
            </a:r>
            <a:r>
              <a:rPr lang="en-US" sz="2960" dirty="0" err="1"/>
              <a:t>Zoghbi</a:t>
            </a:r>
            <a:r>
              <a:rPr lang="en-US" sz="2960" dirty="0"/>
              <a:t> about her work on </a:t>
            </a:r>
            <a:r>
              <a:rPr lang="en-US" sz="2960" dirty="0" err="1"/>
              <a:t>Rett</a:t>
            </a:r>
            <a:r>
              <a:rPr lang="en-US" sz="2960" dirty="0"/>
              <a:t> syndrome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 smtClean="0"/>
              <a:t>“</a:t>
            </a:r>
            <a:r>
              <a:rPr lang="en-US" sz="2960" dirty="0"/>
              <a:t>What is a pedigree?”</a:t>
            </a:r>
            <a:br>
              <a:rPr lang="en-US" sz="2960" dirty="0"/>
            </a:br>
            <a:r>
              <a:rPr lang="en-US" sz="2960" dirty="0"/>
              <a:t>[complex answer]</a:t>
            </a:r>
            <a:br>
              <a:rPr lang="en-US" sz="2960" dirty="0"/>
            </a:br>
            <a:r>
              <a:rPr lang="en-US" sz="2960" dirty="0"/>
              <a:t>“…and </a:t>
            </a:r>
            <a:r>
              <a:rPr lang="en-US" sz="2960" u="sng" dirty="0"/>
              <a:t>what does that tell you</a:t>
            </a:r>
            <a:r>
              <a:rPr lang="en-US" sz="2960" dirty="0"/>
              <a:t>?”</a:t>
            </a:r>
            <a:endParaRPr dirty="0"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54" y="4826785"/>
            <a:ext cx="1425165" cy="1900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19" y="4829550"/>
            <a:ext cx="1894689" cy="18946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Pop talks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43434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 min. research synopsis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Audience feedback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“awesome” and “jargon” handouts</a:t>
            </a: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507" y="2599267"/>
            <a:ext cx="4019293" cy="301447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Pop talks</a:t>
            </a:r>
            <a:endParaRPr/>
          </a:p>
        </p:txBody>
      </p:sp>
      <p:pic>
        <p:nvPicPr>
          <p:cNvPr id="147" name="Google Shape;14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993391"/>
            <a:ext cx="39624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1" y="2993391"/>
            <a:ext cx="3962399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2218267" y="2252562"/>
            <a:ext cx="440266" cy="440266"/>
          </a:xfrm>
          <a:prstGeom prst="smileyFace">
            <a:avLst>
              <a:gd name="adj" fmla="val 4653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6485467" y="2252562"/>
            <a:ext cx="440266" cy="440266"/>
          </a:xfrm>
          <a:prstGeom prst="smileyFace">
            <a:avLst>
              <a:gd name="adj" fmla="val -4653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880"/>
              <a:t>A Science Comedian’s Guide to Communicating Science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Brian Malow (</a:t>
            </a:r>
            <a:r>
              <a:rPr lang="en-US">
                <a:solidFill>
                  <a:srgbClr val="00B0F0"/>
                </a:solidFill>
              </a:rPr>
              <a:t>@sciencecomedian</a:t>
            </a:r>
            <a:r>
              <a:rPr lang="en-US"/>
              <a:t>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Present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Passionate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Yourself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Present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Human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082" y="3102306"/>
            <a:ext cx="3023857" cy="30238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880"/>
              <a:t>A Science Comedian’s Guide to Communicating Science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“You can’t teleport me” – B.M. on how an idea has to start where the audience is and can’t skip any logical steps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Great bit on how birds are literally dinosaurs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“Colonel Sanders built an empire on a recipe for fried dinosaur.” - B.M.</a:t>
            </a:r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Between days</a:t>
            </a: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Submitted </a:t>
            </a:r>
            <a:r>
              <a:rPr lang="en-US" dirty="0" smtClean="0"/>
              <a:t>draft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smtClean="0"/>
              <a:t>A few </a:t>
            </a:r>
            <a:r>
              <a:rPr lang="en-US" dirty="0"/>
              <a:t>days for peer review </a:t>
            </a: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smtClean="0"/>
              <a:t>Revised </a:t>
            </a:r>
            <a:r>
              <a:rPr lang="en-US" dirty="0"/>
              <a:t>draft before Day 2</a:t>
            </a:r>
            <a:endParaRPr dirty="0"/>
          </a:p>
        </p:txBody>
      </p: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239917" y="3040939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800" dirty="0"/>
              <a:t>Day 2</a:t>
            </a:r>
            <a:endParaRPr sz="4800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880"/>
              <a:t>Panel: Science Communication for Diverse Audiences: Beyond Science Writing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457199" y="2049270"/>
            <a:ext cx="8229601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600" dirty="0"/>
              <a:t>Format was several talks, then </a:t>
            </a:r>
            <a:r>
              <a:rPr lang="en-US" sz="2600" dirty="0" smtClean="0"/>
              <a:t>Q&amp;A</a:t>
            </a:r>
            <a:endParaRPr sz="26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600" dirty="0"/>
              <a:t>Diana Marques (</a:t>
            </a:r>
            <a:r>
              <a:rPr lang="en-US" sz="2600" dirty="0">
                <a:solidFill>
                  <a:srgbClr val="0070C0"/>
                </a:solidFill>
              </a:rPr>
              <a:t>@</a:t>
            </a:r>
            <a:r>
              <a:rPr lang="en-US" sz="2600" dirty="0" err="1">
                <a:solidFill>
                  <a:srgbClr val="0070C0"/>
                </a:solidFill>
              </a:rPr>
              <a:t>diana_c_marques</a:t>
            </a:r>
            <a:r>
              <a:rPr lang="en-US" sz="2600" dirty="0"/>
              <a:t>)</a:t>
            </a:r>
            <a:endParaRPr sz="26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600" dirty="0" err="1"/>
              <a:t>Stavana</a:t>
            </a:r>
            <a:r>
              <a:rPr lang="en-US" sz="2600" dirty="0"/>
              <a:t> </a:t>
            </a:r>
            <a:r>
              <a:rPr lang="en-US" sz="2600" dirty="0" err="1"/>
              <a:t>Strutz</a:t>
            </a:r>
            <a:r>
              <a:rPr lang="en-US" sz="2600" dirty="0"/>
              <a:t> (</a:t>
            </a:r>
            <a:r>
              <a:rPr lang="en-US" sz="2600" dirty="0">
                <a:solidFill>
                  <a:srgbClr val="0070C0"/>
                </a:solidFill>
              </a:rPr>
              <a:t>@</a:t>
            </a:r>
            <a:r>
              <a:rPr lang="en-US" sz="2600" dirty="0" err="1">
                <a:solidFill>
                  <a:srgbClr val="0070C0"/>
                </a:solidFill>
              </a:rPr>
              <a:t>TexasSandfly</a:t>
            </a:r>
            <a:r>
              <a:rPr lang="en-US" sz="2600" dirty="0"/>
              <a:t>)</a:t>
            </a:r>
            <a:endParaRPr sz="26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600" dirty="0" err="1"/>
              <a:t>Anneli</a:t>
            </a:r>
            <a:r>
              <a:rPr lang="en-US" sz="2600" dirty="0"/>
              <a:t> Joplin (</a:t>
            </a:r>
            <a:r>
              <a:rPr lang="en-US" sz="2600" dirty="0">
                <a:solidFill>
                  <a:srgbClr val="0070C0"/>
                </a:solidFill>
              </a:rPr>
              <a:t>@</a:t>
            </a:r>
            <a:r>
              <a:rPr lang="en-US" sz="2600" dirty="0" err="1">
                <a:solidFill>
                  <a:srgbClr val="0070C0"/>
                </a:solidFill>
              </a:rPr>
              <a:t>AnomalyJoplin</a:t>
            </a:r>
            <a:r>
              <a:rPr lang="en-US" sz="2600" dirty="0"/>
              <a:t>)</a:t>
            </a:r>
            <a:endParaRPr sz="26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600" dirty="0"/>
              <a:t>Organizer of Rice Visual Communication Symposium</a:t>
            </a:r>
            <a:endParaRPr sz="26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600" dirty="0"/>
              <a:t>Mika McKinnon (</a:t>
            </a:r>
            <a:r>
              <a:rPr lang="en-US" sz="2600" dirty="0">
                <a:solidFill>
                  <a:srgbClr val="0070C0"/>
                </a:solidFill>
              </a:rPr>
              <a:t>@</a:t>
            </a:r>
            <a:r>
              <a:rPr lang="en-US" sz="2600" dirty="0" err="1">
                <a:solidFill>
                  <a:srgbClr val="0070C0"/>
                </a:solidFill>
              </a:rPr>
              <a:t>mikamckinnon</a:t>
            </a:r>
            <a:r>
              <a:rPr lang="en-US" sz="2600" dirty="0"/>
              <a:t>)</a:t>
            </a:r>
            <a:endParaRPr sz="2600" dirty="0"/>
          </a:p>
        </p:txBody>
      </p:sp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22" y="5305703"/>
            <a:ext cx="1415772" cy="14157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04" y="5305703"/>
            <a:ext cx="1410664" cy="1410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33" y="5305703"/>
            <a:ext cx="1132617" cy="14157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07" y="5305703"/>
            <a:ext cx="1415772" cy="1415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8" y="1285592"/>
            <a:ext cx="4756494" cy="48263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9932" y="6204270"/>
            <a:ext cx="3996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>
                <a:hlinkClick r:id="rId3"/>
              </a:rPr>
              <a:t>https://xkcd.com/1818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under </a:t>
            </a:r>
            <a:r>
              <a:rPr lang="en-US" sz="1200" dirty="0" smtClean="0"/>
              <a:t>CC BY-NC 2.5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470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880"/>
              <a:t>Panel: Science Communication for Diverse Audiences: Beyond Science Writing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“Your taste will always exceed your ability” – M.M. on being okay with imperfection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“I was flailing &amp; desparate &amp; needed money…turns out I don’t care about rejection” – M.M. on the value of submitting LOTS of proposals and being denied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Editing workshop</a:t>
            </a: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James worked with Kyung-Hee Bae, director of Rice Center for Academic &amp; Professional Communication (CAPC)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“You’re the only one who cares!” – K-H. B.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Tarini worked </a:t>
            </a:r>
            <a:r>
              <a:rPr lang="en-US">
                <a:solidFill>
                  <a:srgbClr val="000000"/>
                </a:solidFill>
              </a:rPr>
              <a:t>with Dr. Maurice Wilson, 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assistant director in the writing center at the University of Houston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42950" lvl="1" indent="-28575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Even as a grad student, you count as an expert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10" name="Google Shape;21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Keynote: Goofing around on ISS</a:t>
            </a:r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6513968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Astronaut Don Pettit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 dirty="0"/>
              <a:t>Goofing around on ISS: films, candy corn, Van de Graff, etc.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 dirty="0"/>
              <a:t>Find the frontier and go there and make observations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 dirty="0"/>
              <a:t>The rules are different on the frontier!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 dirty="0"/>
              <a:t>Exploration is what happens “when you turn your brain loose on a Saturday night in the lab.”</a:t>
            </a:r>
            <a:endParaRPr dirty="0"/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68" y="2367480"/>
            <a:ext cx="1735248" cy="21690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Keynote: Goofing around on ISS</a:t>
            </a:r>
            <a:endParaRPr/>
          </a:p>
        </p:txBody>
      </p:sp>
      <p:pic>
        <p:nvPicPr>
          <p:cNvPr id="227" name="Google Shape;227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02918" y="1785951"/>
            <a:ext cx="3580645" cy="237159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918" y="4279448"/>
            <a:ext cx="3580645" cy="2006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2" y="4331586"/>
            <a:ext cx="3382007" cy="190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45" y="1783254"/>
            <a:ext cx="3292224" cy="2444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880"/>
              <a:t>Workshop: Communicating Science with GIFs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330451" y="2066195"/>
            <a:ext cx="7102443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Brianna </a:t>
            </a:r>
            <a:r>
              <a:rPr lang="en-US" dirty="0" err="1" smtClean="0"/>
              <a:t>Rapini</a:t>
            </a:r>
            <a:r>
              <a:rPr lang="en-US" dirty="0" smtClean="0"/>
              <a:t> and Sarina Peterson (</a:t>
            </a:r>
            <a:r>
              <a:rPr lang="en-US" dirty="0" smtClean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AmoebaSisters</a:t>
            </a:r>
            <a:r>
              <a:rPr lang="en-US" dirty="0"/>
              <a:t>)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smtClean="0"/>
              <a:t>Several </a:t>
            </a:r>
            <a:r>
              <a:rPr lang="en-US" dirty="0"/>
              <a:t>tools for making GIFs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Live GIF creation session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GIFs created during the workshop: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https://padlet.com/amoebasisters/gifs</a:t>
            </a:r>
            <a:endParaRPr dirty="0"/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Make your own!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https://brush.ninja/</a:t>
            </a:r>
            <a:endParaRPr dirty="0"/>
          </a:p>
        </p:txBody>
      </p: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  <p:sp>
        <p:nvSpPr>
          <p:cNvPr id="238" name="Google Shape;238;p28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86" y="2584569"/>
            <a:ext cx="1590392" cy="1590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86" y="4337259"/>
            <a:ext cx="1590392" cy="1590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Panel: Science Policy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457200" y="1973070"/>
            <a:ext cx="6843324" cy="4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600" dirty="0"/>
              <a:t>Stephen Linder</a:t>
            </a:r>
            <a:endParaRPr sz="26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600" dirty="0"/>
              <a:t>Associate Director, Health Policy Institute at Texas Medical Center</a:t>
            </a:r>
            <a:endParaRPr sz="26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600" dirty="0" err="1"/>
              <a:t>Rekha</a:t>
            </a:r>
            <a:r>
              <a:rPr lang="en-US" sz="2600" dirty="0"/>
              <a:t> </a:t>
            </a:r>
            <a:r>
              <a:rPr lang="en-US" sz="2600" dirty="0" err="1"/>
              <a:t>Lakshmanan</a:t>
            </a:r>
            <a:endParaRPr sz="2600" dirty="0"/>
          </a:p>
          <a:p>
            <a:pPr marL="742950" lvl="1" indent="-374650" algn="l" rtl="0">
              <a:spcBef>
                <a:spcPts val="640"/>
              </a:spcBef>
              <a:spcAft>
                <a:spcPts val="0"/>
              </a:spcAft>
              <a:buSzPts val="3200"/>
              <a:buChar char="–"/>
            </a:pPr>
            <a:r>
              <a:rPr lang="en-US" sz="2600" dirty="0">
                <a:solidFill>
                  <a:srgbClr val="1E1E1E"/>
                </a:solidFill>
                <a:highlight>
                  <a:srgbClr val="FFFFFF"/>
                </a:highlight>
              </a:rPr>
              <a:t>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</a:rPr>
              <a:t>Director of Advocacy and Public Policy for The Immunization Partnership</a:t>
            </a:r>
            <a:endParaRPr sz="2600" dirty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600" dirty="0"/>
              <a:t>Mika McKinnon</a:t>
            </a:r>
            <a:endParaRPr sz="2600" dirty="0"/>
          </a:p>
          <a:p>
            <a:pPr marL="742950" lvl="1" indent="-34925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</a:rPr>
              <a:t> Former physics lobbyist for the American Institute of Physics, an </a:t>
            </a:r>
            <a:r>
              <a:rPr lang="en-US" sz="26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analyst </a:t>
            </a:r>
            <a:r>
              <a:rPr lang="en-US" sz="2600" dirty="0">
                <a:solidFill>
                  <a:srgbClr val="000000"/>
                </a:solidFill>
                <a:highlight>
                  <a:srgbClr val="FFFFFF"/>
                </a:highlight>
              </a:rPr>
              <a:t>for FEMA</a:t>
            </a:r>
            <a:endParaRPr sz="2600" dirty="0"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39" y="1973070"/>
            <a:ext cx="1209733" cy="14127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19" y="3505916"/>
            <a:ext cx="1415772" cy="14157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19" y="5038762"/>
            <a:ext cx="1415772" cy="14157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Panel: Science Policy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Easily the most depressing part of the event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…but also informative!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Build consensus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Tactful engagement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Keep trying, BUT don’t try to convince the unconvinceable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Fact bombardment doesn’t work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1330860" y="3040939"/>
            <a:ext cx="6264996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800" dirty="0" smtClean="0"/>
              <a:t>So, what did we come away with?</a:t>
            </a:r>
            <a:endParaRPr sz="4800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099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>
            <a:off x="1" y="2910175"/>
            <a:ext cx="9143999" cy="1069660"/>
          </a:xfrm>
          <a:prstGeom prst="rect">
            <a:avLst/>
          </a:prstGeom>
          <a:solidFill>
            <a:srgbClr val="500000">
              <a:alpha val="89803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dirty="0" smtClean="0"/>
              <a:t>Misc. </a:t>
            </a:r>
            <a:r>
              <a:rPr lang="en-US" dirty="0" smtClean="0"/>
              <a:t>Resources</a:t>
            </a:r>
            <a:endParaRPr dirty="0"/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smtClean="0"/>
              <a:t>Other </a:t>
            </a:r>
            <a:r>
              <a:rPr lang="en-US" dirty="0"/>
              <a:t>organizations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 err="1"/>
              <a:t>ComSciCon</a:t>
            </a:r>
            <a:r>
              <a:rPr lang="en-US" dirty="0"/>
              <a:t> / </a:t>
            </a:r>
            <a:r>
              <a:rPr lang="en-US" dirty="0" err="1"/>
              <a:t>ComSciConHou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Rice PWC, @</a:t>
            </a:r>
            <a:r>
              <a:rPr lang="en-US" dirty="0" err="1"/>
              <a:t>RiceCAPC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MinorityPostdoc.org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Open Notebook</a:t>
            </a:r>
            <a:endParaRPr dirty="0"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https://www.theopennotebook.com/pitch-database/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What is ComSciCon?</a:t>
            </a: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i="1" dirty="0" smtClean="0">
                <a:solidFill>
                  <a:schemeClr val="bg2"/>
                </a:solidFill>
              </a:rPr>
              <a:t>“a </a:t>
            </a:r>
            <a:r>
              <a:rPr lang="en-US" i="1" dirty="0" smtClean="0">
                <a:solidFill>
                  <a:schemeClr val="bg2"/>
                </a:solidFill>
                <a:highlight>
                  <a:srgbClr val="FFFFFF"/>
                </a:highlight>
              </a:rPr>
              <a:t>series </a:t>
            </a:r>
            <a:r>
              <a:rPr lang="en-US" i="1" dirty="0">
                <a:solidFill>
                  <a:schemeClr val="bg2"/>
                </a:solidFill>
                <a:highlight>
                  <a:srgbClr val="FFFFFF"/>
                </a:highlight>
              </a:rPr>
              <a:t>of workshops focused on the communication of complex and technical concepts organized by graduate students, for graduate </a:t>
            </a:r>
            <a:r>
              <a:rPr lang="en-US" i="1" dirty="0" smtClean="0">
                <a:solidFill>
                  <a:schemeClr val="bg2"/>
                </a:solidFill>
                <a:highlight>
                  <a:srgbClr val="FFFFFF"/>
                </a:highlight>
              </a:rPr>
              <a:t>students”</a:t>
            </a:r>
            <a:endParaRPr i="1" dirty="0" smtClean="0">
              <a:solidFill>
                <a:schemeClr val="bg2"/>
              </a:solidFill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smtClean="0"/>
              <a:t>Annual flagship and local workshops across the US and Canada</a:t>
            </a:r>
            <a:endParaRPr dirty="0"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ComSciCon Houston overview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smtClean="0"/>
              <a:t>$</a:t>
            </a:r>
            <a:r>
              <a:rPr lang="en-US" dirty="0"/>
              <a:t>50 registration </a:t>
            </a:r>
            <a:r>
              <a:rPr lang="en-US" dirty="0" smtClean="0"/>
              <a:t>deposit</a:t>
            </a:r>
          </a:p>
          <a:p>
            <a:pPr marL="800100" lvl="1">
              <a:spcBef>
                <a:spcPts val="640"/>
              </a:spcBef>
              <a:buSzPts val="3200"/>
            </a:pPr>
            <a:r>
              <a:rPr lang="en-US" dirty="0" smtClean="0"/>
              <a:t>refunded </a:t>
            </a:r>
            <a:r>
              <a:rPr lang="en-US" dirty="0"/>
              <a:t>if you </a:t>
            </a:r>
            <a:r>
              <a:rPr lang="en-US" dirty="0" smtClean="0"/>
              <a:t>participate!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smtClean="0"/>
              <a:t>2 Saturdays full of talks/discussion/demos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smtClean="0"/>
              <a:t>Write-a-thon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 smtClean="0"/>
              <a:t>First Saturday: write draft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 smtClean="0"/>
              <a:t>Week in-between: peer review and revision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 smtClean="0"/>
              <a:t>Second Saturday: expert </a:t>
            </a:r>
            <a:r>
              <a:rPr lang="en-US" dirty="0" smtClean="0"/>
              <a:t>review</a:t>
            </a:r>
            <a:endParaRPr dirty="0"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7588339" y="5166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239917" y="3040939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800" dirty="0"/>
              <a:t>Day 1</a:t>
            </a:r>
            <a:endParaRPr sz="4800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7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Basics of Science Writing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5137842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 dirty="0"/>
              <a:t>Ana </a:t>
            </a:r>
            <a:r>
              <a:rPr lang="en-US" sz="2720" dirty="0" smtClean="0"/>
              <a:t>Rodriguez </a:t>
            </a:r>
            <a:r>
              <a:rPr lang="en-US" sz="2720" dirty="0"/>
              <a:t>(</a:t>
            </a:r>
            <a:r>
              <a:rPr lang="en-US" sz="2720" dirty="0">
                <a:solidFill>
                  <a:srgbClr val="00B0F0"/>
                </a:solidFill>
              </a:rPr>
              <a:t>@</a:t>
            </a:r>
            <a:r>
              <a:rPr lang="en-US" sz="2720" dirty="0" err="1">
                <a:solidFill>
                  <a:srgbClr val="00B0F0"/>
                </a:solidFill>
              </a:rPr>
              <a:t>AnaRodWrites</a:t>
            </a:r>
            <a:r>
              <a:rPr lang="en-US" sz="2720" dirty="0"/>
              <a:t>)</a:t>
            </a:r>
            <a:endParaRPr dirty="0"/>
          </a:p>
          <a:p>
            <a:pPr marL="742950" lvl="1" indent="-285750">
              <a:lnSpc>
                <a:spcPct val="90000"/>
              </a:lnSpc>
              <a:spcBef>
                <a:spcPts val="476"/>
              </a:spcBef>
              <a:buSzPts val="2380"/>
            </a:pPr>
            <a:r>
              <a:rPr lang="en-US" sz="2380" dirty="0"/>
              <a:t>Director of </a:t>
            </a:r>
            <a:r>
              <a:rPr lang="en-US" sz="2380" dirty="0" smtClean="0"/>
              <a:t>Baylor College of Medicine blog “From </a:t>
            </a:r>
            <a:r>
              <a:rPr lang="en-US" sz="2380" dirty="0"/>
              <a:t>the </a:t>
            </a:r>
            <a:r>
              <a:rPr lang="en-US" sz="2380" dirty="0" smtClean="0"/>
              <a:t>Labs”</a:t>
            </a:r>
          </a:p>
          <a:p>
            <a:pPr marL="742950" lvl="1" indent="-285750">
              <a:lnSpc>
                <a:spcPct val="90000"/>
              </a:lnSpc>
              <a:spcBef>
                <a:spcPts val="476"/>
              </a:spcBef>
              <a:buSzPts val="2380"/>
            </a:pPr>
            <a:endParaRPr lang="en-US" sz="2380" dirty="0"/>
          </a:p>
          <a:p>
            <a:pPr marL="285750" indent="-285750">
              <a:lnSpc>
                <a:spcPct val="90000"/>
              </a:lnSpc>
              <a:spcBef>
                <a:spcPts val="476"/>
              </a:spcBef>
              <a:buSzPts val="2380"/>
            </a:pPr>
            <a:r>
              <a:rPr lang="en-US" i="1" dirty="0">
                <a:solidFill>
                  <a:schemeClr val="bg2"/>
                </a:solidFill>
              </a:rPr>
              <a:t>“I started pretty much where you are right now.”</a:t>
            </a:r>
          </a:p>
          <a:p>
            <a:pPr marL="742950" lvl="1" indent="-285750">
              <a:lnSpc>
                <a:spcPct val="90000"/>
              </a:lnSpc>
              <a:spcBef>
                <a:spcPts val="476"/>
              </a:spcBef>
              <a:buSzPts val="2380"/>
            </a:pPr>
            <a:endParaRPr lang="en-US" sz="2380" dirty="0" smtClean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42" y="2049270"/>
            <a:ext cx="3091758" cy="3102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Basics of Science Writing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90000"/>
              </a:lnSpc>
              <a:spcBef>
                <a:spcPts val="544"/>
              </a:spcBef>
              <a:buSzPts val="2720"/>
            </a:pPr>
            <a:r>
              <a:rPr lang="en-US" sz="2720" i="1" dirty="0" smtClean="0">
                <a:solidFill>
                  <a:schemeClr val="bg2"/>
                </a:solidFill>
              </a:rPr>
              <a:t>“I started pretty much where you are right now.”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 i="1" dirty="0" smtClean="0">
                <a:solidFill>
                  <a:schemeClr val="bg2"/>
                </a:solidFill>
              </a:rPr>
              <a:t>“</a:t>
            </a:r>
            <a:r>
              <a:rPr lang="en-US" sz="2720" i="1" dirty="0">
                <a:solidFill>
                  <a:schemeClr val="bg2"/>
                </a:solidFill>
              </a:rPr>
              <a:t>Before writing, decide…”</a:t>
            </a:r>
            <a:endParaRPr i="1" dirty="0">
              <a:solidFill>
                <a:schemeClr val="bg2"/>
              </a:solidFill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 dirty="0" smtClean="0"/>
              <a:t>Topic: </a:t>
            </a:r>
            <a:r>
              <a:rPr lang="en-US" sz="2380" u="sng" dirty="0" smtClean="0"/>
              <a:t>what</a:t>
            </a:r>
            <a:r>
              <a:rPr lang="en-US" sz="2380" dirty="0" smtClean="0"/>
              <a:t> will </a:t>
            </a:r>
            <a:r>
              <a:rPr lang="en-US" sz="2380" dirty="0"/>
              <a:t>you </a:t>
            </a:r>
            <a:r>
              <a:rPr lang="en-US" sz="2380" dirty="0" smtClean="0"/>
              <a:t>communicate?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 dirty="0" smtClean="0"/>
              <a:t>Audience: </a:t>
            </a:r>
            <a:r>
              <a:rPr lang="en-US" sz="2380" u="sng" dirty="0" smtClean="0"/>
              <a:t>to whom</a:t>
            </a:r>
            <a:r>
              <a:rPr lang="en-US" sz="2380" dirty="0" smtClean="0"/>
              <a:t> are you communicating?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 dirty="0" smtClean="0"/>
              <a:t>Range: </a:t>
            </a:r>
            <a:r>
              <a:rPr lang="en-US" sz="2380" u="sng" dirty="0" smtClean="0"/>
              <a:t>how</a:t>
            </a:r>
            <a:r>
              <a:rPr lang="en-US" sz="2380" dirty="0" smtClean="0"/>
              <a:t> deep will you go?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 dirty="0" smtClean="0"/>
              <a:t>Outlet: </a:t>
            </a:r>
            <a:r>
              <a:rPr lang="en-US" sz="2380" u="sng" dirty="0" smtClean="0"/>
              <a:t>where/how</a:t>
            </a:r>
            <a:r>
              <a:rPr lang="en-US" sz="2380" dirty="0" smtClean="0"/>
              <a:t> will your message be spread?</a:t>
            </a:r>
          </a:p>
          <a:p>
            <a:pPr marL="742950" lvl="1" indent="-28575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endParaRPr lang="en-US" dirty="0" smtClean="0"/>
          </a:p>
          <a:p>
            <a:pPr marL="342900" lvl="0">
              <a:lnSpc>
                <a:spcPct val="90000"/>
              </a:lnSpc>
              <a:spcBef>
                <a:spcPts val="544"/>
              </a:spcBef>
              <a:buClr>
                <a:schemeClr val="dk2"/>
              </a:buClr>
              <a:buSzPts val="2720"/>
            </a:pPr>
            <a:r>
              <a:rPr lang="en-US" sz="2720" i="1" dirty="0" smtClean="0">
                <a:solidFill>
                  <a:schemeClr val="bg2"/>
                </a:solidFill>
              </a:rPr>
              <a:t>“People are smart, don’t underestimate them”</a:t>
            </a:r>
          </a:p>
          <a:p>
            <a:pPr marL="342900" lvl="0">
              <a:lnSpc>
                <a:spcPct val="90000"/>
              </a:lnSpc>
              <a:spcBef>
                <a:spcPts val="544"/>
              </a:spcBef>
              <a:buSzPts val="2720"/>
            </a:pPr>
            <a:r>
              <a:rPr lang="en-US" sz="2720" dirty="0" smtClean="0"/>
              <a:t>Recommended </a:t>
            </a:r>
            <a:r>
              <a:rPr lang="en-US" sz="2720" dirty="0" smtClean="0"/>
              <a:t>targeting 8</a:t>
            </a:r>
            <a:r>
              <a:rPr lang="en-US" sz="2720" baseline="30000" dirty="0" smtClean="0"/>
              <a:t>th</a:t>
            </a:r>
            <a:r>
              <a:rPr lang="en-US" sz="2720" dirty="0" smtClean="0"/>
              <a:t> grade reading level for major news media</a:t>
            </a:r>
            <a:endParaRPr lang="en-US"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17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Basics of Science Writing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4598282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90000"/>
              </a:lnSpc>
              <a:spcBef>
                <a:spcPts val="544"/>
              </a:spcBef>
              <a:buSzPts val="2720"/>
            </a:pPr>
            <a:r>
              <a:rPr lang="en-US" i="1" dirty="0" smtClean="0">
                <a:solidFill>
                  <a:schemeClr val="bg2"/>
                </a:solidFill>
              </a:rPr>
              <a:t>“Engage readers from the beginning…how does the topic relate to them?”</a:t>
            </a:r>
          </a:p>
          <a:p>
            <a:pPr marL="342900">
              <a:lnSpc>
                <a:spcPct val="90000"/>
              </a:lnSpc>
              <a:spcBef>
                <a:spcPts val="544"/>
              </a:spcBef>
              <a:buSzPts val="2720"/>
            </a:pPr>
            <a:r>
              <a:rPr lang="en-US" dirty="0" smtClean="0">
                <a:solidFill>
                  <a:schemeClr val="tx1"/>
                </a:solidFill>
              </a:rPr>
              <a:t>Recommended </a:t>
            </a:r>
            <a:r>
              <a:rPr lang="en-US" dirty="0" smtClean="0">
                <a:solidFill>
                  <a:schemeClr val="tx1"/>
                </a:solidFill>
              </a:rPr>
              <a:t>the writings of Carl Zimmer and Ed Young as exemplary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7435939" y="364219"/>
            <a:ext cx="563055" cy="563055"/>
          </a:xfrm>
          <a:prstGeom prst="cloud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059321" y="2416458"/>
            <a:ext cx="2710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BIG IDEAS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4301" y="5316612"/>
            <a:ext cx="1556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small ideas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33056" y="3008111"/>
            <a:ext cx="1759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Engagement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33056" y="4796743"/>
            <a:ext cx="1759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Specificity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5" name="Trapezoid 4"/>
          <p:cNvSpPr/>
          <p:nvPr/>
        </p:nvSpPr>
        <p:spPr>
          <a:xfrm rot="10800000">
            <a:off x="5059321" y="2939678"/>
            <a:ext cx="2710468" cy="2376934"/>
          </a:xfrm>
          <a:prstGeom prst="trapezoid">
            <a:avLst>
              <a:gd name="adj" fmla="val 33822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5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880"/>
              <a:t>Panel: Science Communication and Science Writing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400" dirty="0"/>
              <a:t>Alex Stuckey (</a:t>
            </a:r>
            <a:r>
              <a:rPr lang="en-US" sz="2400" dirty="0">
                <a:solidFill>
                  <a:srgbClr val="00B0F0"/>
                </a:solidFill>
              </a:rPr>
              <a:t>@</a:t>
            </a:r>
            <a:r>
              <a:rPr lang="en-US" sz="2400" dirty="0" err="1">
                <a:solidFill>
                  <a:srgbClr val="00B0F0"/>
                </a:solidFill>
              </a:rPr>
              <a:t>alexdstuckey</a:t>
            </a:r>
            <a:r>
              <a:rPr lang="en-US" sz="2400" dirty="0"/>
              <a:t>)</a:t>
            </a:r>
            <a:endParaRPr sz="2400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Pulitzer Prize winning reporter on NASA, </a:t>
            </a:r>
            <a:r>
              <a:rPr lang="en-US" sz="2400" dirty="0" err="1"/>
              <a:t>sci</a:t>
            </a:r>
            <a:r>
              <a:rPr lang="en-US" sz="2400" dirty="0"/>
              <a:t>/environ. for Houston Chronicle</a:t>
            </a:r>
            <a:endParaRPr sz="2400" dirty="0"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400" dirty="0"/>
              <a:t>Liz </a:t>
            </a:r>
            <a:r>
              <a:rPr lang="en-US" sz="2400" dirty="0" err="1"/>
              <a:t>Kruesi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B0F0"/>
                </a:solidFill>
              </a:rPr>
              <a:t>@</a:t>
            </a:r>
            <a:r>
              <a:rPr lang="en-US" sz="2400" dirty="0" err="1">
                <a:solidFill>
                  <a:srgbClr val="00B0F0"/>
                </a:solidFill>
              </a:rPr>
              <a:t>LyraLunaris</a:t>
            </a:r>
            <a:r>
              <a:rPr lang="en-US" sz="2400" dirty="0"/>
              <a:t>) </a:t>
            </a:r>
            <a:endParaRPr sz="2400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Freelance </a:t>
            </a:r>
            <a:r>
              <a:rPr lang="en-US" sz="2400" dirty="0" smtClean="0"/>
              <a:t>writer</a:t>
            </a:r>
            <a:r>
              <a:rPr lang="en-US" sz="2400" dirty="0"/>
              <a:t>, formerly with Astronomy Magazine</a:t>
            </a:r>
            <a:endParaRPr sz="2400" dirty="0"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400" dirty="0"/>
              <a:t>Dan Cohan (</a:t>
            </a:r>
            <a:r>
              <a:rPr lang="en-US" sz="2400" dirty="0">
                <a:solidFill>
                  <a:srgbClr val="00B0F0"/>
                </a:solidFill>
              </a:rPr>
              <a:t>@</a:t>
            </a:r>
            <a:r>
              <a:rPr lang="en-US" sz="2400" dirty="0" err="1">
                <a:solidFill>
                  <a:srgbClr val="00B0F0"/>
                </a:solidFill>
              </a:rPr>
              <a:t>cohan_ds</a:t>
            </a:r>
            <a:r>
              <a:rPr lang="en-US" sz="2400" dirty="0"/>
              <a:t>)</a:t>
            </a:r>
            <a:endParaRPr sz="2400"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Assoc. Prof., Rice</a:t>
            </a:r>
            <a:endParaRPr sz="2400" dirty="0"/>
          </a:p>
          <a:p>
            <a:pPr marL="742950" lvl="1" indent="-1079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8181474" y="237046"/>
            <a:ext cx="505326" cy="812131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31" y="4953681"/>
            <a:ext cx="1782401" cy="1768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46" y="4952577"/>
            <a:ext cx="1771107" cy="1771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67" y="4952577"/>
            <a:ext cx="1771462" cy="1771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1002</Words>
  <Application>Microsoft Office PowerPoint</Application>
  <PresentationFormat>On-screen Show (4:3)</PresentationFormat>
  <Paragraphs>194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Miriam</vt:lpstr>
      <vt:lpstr>Office Theme</vt:lpstr>
      <vt:lpstr>Recap: ComSciCon Houston 2019</vt:lpstr>
      <vt:lpstr>PowerPoint Presentation</vt:lpstr>
      <vt:lpstr>What is ComSciCon?</vt:lpstr>
      <vt:lpstr>ComSciCon Houston overview</vt:lpstr>
      <vt:lpstr>Day 1</vt:lpstr>
      <vt:lpstr>Basics of Science Writing</vt:lpstr>
      <vt:lpstr>Basics of Science Writing</vt:lpstr>
      <vt:lpstr>Basics of Science Writing</vt:lpstr>
      <vt:lpstr>Panel: Science Communication and Science Writing</vt:lpstr>
      <vt:lpstr>Panel: Science Communication and Science Writing</vt:lpstr>
      <vt:lpstr>Workshop: Practice interviews</vt:lpstr>
      <vt:lpstr>Workshop: Practice interviews</vt:lpstr>
      <vt:lpstr>Pop talks</vt:lpstr>
      <vt:lpstr>Pop talks</vt:lpstr>
      <vt:lpstr>A Science Comedian’s Guide to Communicating Science</vt:lpstr>
      <vt:lpstr>A Science Comedian’s Guide to Communicating Science</vt:lpstr>
      <vt:lpstr>Between days</vt:lpstr>
      <vt:lpstr>Day 2</vt:lpstr>
      <vt:lpstr>Panel: Science Communication for Diverse Audiences: Beyond Science Writing</vt:lpstr>
      <vt:lpstr>Panel: Science Communication for Diverse Audiences: Beyond Science Writing</vt:lpstr>
      <vt:lpstr>Editing workshop</vt:lpstr>
      <vt:lpstr>Keynote: Goofing around on ISS</vt:lpstr>
      <vt:lpstr>Keynote: Goofing around on ISS</vt:lpstr>
      <vt:lpstr>Workshop: Communicating Science with GIFs</vt:lpstr>
      <vt:lpstr>Panel: Science Policy</vt:lpstr>
      <vt:lpstr>Panel: Science Policy</vt:lpstr>
      <vt:lpstr>So, what did we come away with?</vt:lpstr>
      <vt:lpstr>PowerPoint Presentation</vt:lpstr>
      <vt:lpstr>Misc.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Recap: ComSciCon Houston 2019</dc:title>
  <dc:creator>James</dc:creator>
  <cp:lastModifiedBy>James</cp:lastModifiedBy>
  <cp:revision>27</cp:revision>
  <dcterms:modified xsi:type="dcterms:W3CDTF">2019-05-16T08:37:28Z</dcterms:modified>
</cp:coreProperties>
</file>